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394" r:id="rId3"/>
    <p:sldId id="493" r:id="rId4"/>
    <p:sldId id="514" r:id="rId5"/>
    <p:sldId id="425" r:id="rId6"/>
    <p:sldId id="513" r:id="rId7"/>
    <p:sldId id="494" r:id="rId8"/>
    <p:sldId id="498" r:id="rId9"/>
    <p:sldId id="512" r:id="rId10"/>
    <p:sldId id="497" r:id="rId11"/>
    <p:sldId id="500" r:id="rId12"/>
    <p:sldId id="507" r:id="rId13"/>
    <p:sldId id="509" r:id="rId14"/>
    <p:sldId id="510" r:id="rId15"/>
    <p:sldId id="506" r:id="rId16"/>
    <p:sldId id="501" r:id="rId17"/>
    <p:sldId id="502" r:id="rId18"/>
    <p:sldId id="503" r:id="rId19"/>
    <p:sldId id="504" r:id="rId20"/>
    <p:sldId id="505" r:id="rId21"/>
    <p:sldId id="508" r:id="rId22"/>
    <p:sldId id="511" r:id="rId23"/>
  </p:sldIdLst>
  <p:sldSz cx="9144000" cy="6858000" type="screen4x3"/>
  <p:notesSz cx="7034213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99"/>
    <a:srgbClr val="333300"/>
    <a:srgbClr val="FF6600"/>
    <a:srgbClr val="FF9900"/>
    <a:srgbClr val="99CC00"/>
    <a:srgbClr val="33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4" autoAdjust="0"/>
    <p:restoredTop sz="94722"/>
  </p:normalViewPr>
  <p:slideViewPr>
    <p:cSldViewPr>
      <p:cViewPr>
        <p:scale>
          <a:sx n="77" d="100"/>
          <a:sy n="77" d="100"/>
        </p:scale>
        <p:origin x="968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4625" y="0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3263" y="4410075"/>
            <a:ext cx="5627687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4625" y="8818563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cs typeface="+mn-cs"/>
              </a:defRPr>
            </a:lvl1pPr>
          </a:lstStyle>
          <a:p>
            <a:pPr>
              <a:defRPr/>
            </a:pPr>
            <a:fld id="{80144ADC-8002-C24D-950E-FC01BE873D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59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en.wikipedia.org/wiki/Plenum_space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74EB1A-9EBF-9D48-B623-D479C35064E5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CE0492D-9B3F-EC4A-9CAA-C1E80F4C4CDA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144ADC-8002-C24D-950E-FC01BE873DF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5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Plenum space, enclosed spaces (in buildings) used for airflow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144ADC-8002-C24D-950E-FC01BE873DF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5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5325"/>
            <a:ext cx="4641850" cy="3481388"/>
          </a:xfrm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0075"/>
            <a:ext cx="5627687" cy="41783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1"/>
          <p:cNvSpPr>
            <a:spLocks noChangeShapeType="1"/>
          </p:cNvSpPr>
          <p:nvPr userDrawn="1"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48" descr="ucr_sea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9" descr="ucr_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3"/>
            <a:ext cx="16764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94" name="Rectangle 42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3595" name="Rectangle 43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8" name="Rectangle 4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E02EF-1AFD-A540-BD97-7EF02336C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0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CC016-DEB1-074B-BA43-8EAC20DE41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1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AEA28-C34B-EF4F-A15A-3A15244FB2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5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56518-8D82-F944-B5C2-E1CC6F22FD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2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295400"/>
            <a:ext cx="86868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BF127-4CFF-A448-B111-1D7A13300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49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295400"/>
            <a:ext cx="42672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2672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42672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59A6C-18A0-FC47-B9DA-3300BF8DA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6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6D7A7-BA01-3C4F-AB60-F232731EA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679B9-CE42-974D-B40F-69698A0125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1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B8819-B823-0945-80EE-940E5319D8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CFA9A-D790-414F-BEB4-D577B2D02C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8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AC7F3-9CDD-FD40-A6FC-E70DD48E7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0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C53A8-2B46-7D4C-B2E6-B55FA61A4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3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001D6-3646-604C-AE3E-EEF7100066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3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6FEBE-AA7A-E44E-94FD-B81E32BCB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3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0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7772400" cy="868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954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570" name="Rectangle 4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572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cs typeface="+mn-cs"/>
              </a:defRPr>
            </a:lvl1pPr>
          </a:lstStyle>
          <a:p>
            <a:pPr>
              <a:defRPr/>
            </a:pPr>
            <a:fld id="{BB254B04-EC25-3740-901A-5E8C7EE117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45" descr="ucr_seal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04800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Char char="l"/>
        <a:defRPr sz="3000">
          <a:solidFill>
            <a:srgbClr val="333300"/>
          </a:solidFill>
          <a:latin typeface="+mn-lt"/>
          <a:ea typeface="ＭＳ Ｐゴシック" charset="0"/>
          <a:cs typeface="ＭＳ Ｐゴシック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l"/>
        <a:defRPr sz="2600">
          <a:solidFill>
            <a:srgbClr val="006699"/>
          </a:solidFill>
          <a:latin typeface="+mn-lt"/>
          <a:ea typeface="ＭＳ Ｐゴシック" charset="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l"/>
        <a:defRPr sz="2300">
          <a:solidFill>
            <a:schemeClr val="hlink"/>
          </a:solidFill>
          <a:latin typeface="+mn-lt"/>
          <a:ea typeface="ＭＳ Ｐゴシック" charset="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0"/>
        <a:buChar char="§"/>
        <a:defRPr sz="2000">
          <a:solidFill>
            <a:srgbClr val="333300"/>
          </a:solidFill>
          <a:latin typeface="+mn-lt"/>
          <a:ea typeface="ＭＳ Ｐゴシック" charset="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py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118413" y="3124200"/>
            <a:ext cx="3973513" cy="2894013"/>
          </a:xfrm>
        </p:spPr>
        <p:txBody>
          <a:bodyPr/>
          <a:lstStyle/>
          <a:p>
            <a:pPr algn="ctr">
              <a:defRPr/>
            </a:pPr>
            <a:r>
              <a:rPr lang="en-US" sz="2000" b="1" dirty="0" smtClean="0">
                <a:cs typeface="+mn-cs"/>
              </a:rPr>
              <a:t>Hengyang Zhao</a:t>
            </a:r>
            <a:r>
              <a:rPr lang="en-US" sz="2000" dirty="0" smtClean="0">
                <a:cs typeface="+mn-cs"/>
              </a:rPr>
              <a:t>, Daniel Quach,</a:t>
            </a:r>
          </a:p>
          <a:p>
            <a:pPr algn="ctr">
              <a:defRPr/>
            </a:pPr>
            <a:r>
              <a:rPr lang="en-US" sz="2000" dirty="0" smtClean="0">
                <a:cs typeface="+mn-cs"/>
              </a:rPr>
              <a:t> Shujuan Wang, Hai Wang, </a:t>
            </a:r>
          </a:p>
          <a:p>
            <a:pPr algn="ctr">
              <a:defRPr/>
            </a:pPr>
            <a:r>
              <a:rPr lang="en-US" sz="2000" dirty="0" smtClean="0">
                <a:cs typeface="+mn-cs"/>
              </a:rPr>
              <a:t>Hai-</a:t>
            </a:r>
            <a:r>
              <a:rPr lang="en-US" sz="2000" dirty="0" err="1">
                <a:cs typeface="+mn-cs"/>
              </a:rPr>
              <a:t>B</a:t>
            </a:r>
            <a:r>
              <a:rPr lang="en-US" sz="2000" dirty="0" err="1" smtClean="0">
                <a:cs typeface="+mn-cs"/>
              </a:rPr>
              <a:t>ao</a:t>
            </a:r>
            <a:r>
              <a:rPr lang="en-US" sz="2000" dirty="0" smtClean="0">
                <a:cs typeface="+mn-cs"/>
              </a:rPr>
              <a:t> Chen, </a:t>
            </a:r>
            <a:r>
              <a:rPr lang="en-US" sz="2000" dirty="0" err="1" smtClean="0">
                <a:cs typeface="+mn-cs"/>
              </a:rPr>
              <a:t>Xin</a:t>
            </a:r>
            <a:r>
              <a:rPr lang="en-US" sz="2000" dirty="0" smtClean="0">
                <a:cs typeface="+mn-cs"/>
              </a:rPr>
              <a:t> Li,</a:t>
            </a:r>
          </a:p>
          <a:p>
            <a:pPr algn="ctr">
              <a:defRPr/>
            </a:pPr>
            <a:r>
              <a:rPr lang="en-US" sz="2000" dirty="0" smtClean="0">
                <a:cs typeface="+mn-cs"/>
              </a:rPr>
              <a:t>Sheldon, X.-D. Tan</a:t>
            </a:r>
          </a:p>
          <a:p>
            <a:pPr algn="ctr">
              <a:defRPr/>
            </a:pPr>
            <a:endParaRPr lang="en-US" sz="8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FangSong" pitchFamily="49" charset="-122"/>
              <a:cs typeface="Arial Unicode MS" pitchFamily="34" charset="-128"/>
            </a:endParaRP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FangSong" pitchFamily="49" charset="-122"/>
                <a:cs typeface="Arial Unicode MS" pitchFamily="34" charset="-128"/>
              </a:rPr>
              <a:t>Department of Electrical Engineering 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FangSong" pitchFamily="49" charset="-122"/>
                <a:cs typeface="Arial Unicode MS" pitchFamily="34" charset="-128"/>
              </a:rPr>
              <a:t>University of California, Riverside, CA</a:t>
            </a:r>
          </a:p>
          <a:p>
            <a:pPr algn="ctr" eaLnBrk="1" hangingPunct="1">
              <a:lnSpc>
                <a:spcPct val="90000"/>
              </a:lnSpc>
              <a:defRPr/>
            </a:pPr>
            <a:endParaRPr lang="en-US" sz="2400" dirty="0" smtClean="0">
              <a:ea typeface="FangSong" pitchFamily="49" charset="-122"/>
              <a:cs typeface="Arial Unicode MS" pitchFamily="34" charset="-128"/>
            </a:endParaRPr>
          </a:p>
          <a:p>
            <a:pPr algn="ctr" eaLnBrk="1" hangingPunct="1">
              <a:lnSpc>
                <a:spcPct val="90000"/>
              </a:lnSpc>
              <a:defRPr/>
            </a:pPr>
            <a:endParaRPr lang="en-US" sz="2400" dirty="0" smtClean="0">
              <a:ea typeface="FangSong" pitchFamily="49" charset="-122"/>
              <a:cs typeface="Arial Unicode MS" pitchFamily="34" charset="-128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ea typeface="FangSong" pitchFamily="49" charset="-122"/>
              <a:cs typeface="Arial Unicode MS" pitchFamily="34" charset="-128"/>
            </a:endParaRPr>
          </a:p>
          <a:p>
            <a:pPr algn="ctr" eaLnBrk="1" hangingPunct="1">
              <a:lnSpc>
                <a:spcPct val="90000"/>
              </a:lnSpc>
              <a:defRPr/>
            </a:pPr>
            <a:endParaRPr lang="en-US" sz="1800" dirty="0" smtClean="0">
              <a:ea typeface="FangSong" pitchFamily="49" charset="-122"/>
              <a:cs typeface="Arial Unicode MS" pitchFamily="34" charset="-128"/>
            </a:endParaRP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sz="3200" b="0" dirty="0"/>
              <a:t>Learning Based Compact Thermal Modeling for Energy-Efficient Smart Building Management </a:t>
            </a: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05200"/>
            <a:ext cx="1498600" cy="180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68499"/>
            <a:ext cx="6096000" cy="3819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NLSS architecture</a:t>
            </a:r>
            <a:endParaRPr lang="en-US" dirty="0">
              <a:latin typeface="Arial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NLSS: Non-linear State Space neural network [3]</a:t>
            </a:r>
          </a:p>
          <a:p>
            <a:pPr lvl="1"/>
            <a:r>
              <a:rPr lang="en-US" dirty="0" smtClean="0"/>
              <a:t>Closer to non-linear state space representation</a:t>
            </a:r>
          </a:p>
          <a:p>
            <a:pPr lvl="1"/>
            <a:r>
              <a:rPr lang="en-US" dirty="0" smtClean="0"/>
              <a:t>Slightly higher variance in experiment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24400"/>
            <a:ext cx="257907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6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ELNN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ELNN: Elman’s Neural Network [4] with local feedbacks</a:t>
            </a:r>
          </a:p>
          <a:p>
            <a:pPr lvl="1"/>
            <a:r>
              <a:rPr lang="en-US" dirty="0" smtClean="0"/>
              <a:t>More works to extract the state variables (since they are everywhere with each layer)</a:t>
            </a:r>
          </a:p>
          <a:p>
            <a:pPr lvl="1"/>
            <a:r>
              <a:rPr lang="en-US" dirty="0" smtClean="0"/>
              <a:t>Slightly lower variance in 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78382"/>
            <a:ext cx="6014003" cy="30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RNN for thermal model of building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Programmed in Python, with libraries </a:t>
            </a:r>
            <a:r>
              <a:rPr lang="en-US" sz="2800" dirty="0" err="1" smtClean="0"/>
              <a:t>PyBrain</a:t>
            </a:r>
            <a:r>
              <a:rPr lang="en-US" sz="2800" dirty="0" smtClean="0"/>
              <a:t> [5], </a:t>
            </a:r>
            <a:r>
              <a:rPr lang="en-US" sz="2800" dirty="0" err="1" smtClean="0"/>
              <a:t>NumPy</a:t>
            </a:r>
            <a:r>
              <a:rPr lang="en-US" sz="2800" dirty="0" smtClean="0"/>
              <a:t> [6], </a:t>
            </a:r>
            <a:r>
              <a:rPr lang="en-US" sz="2800" dirty="0" err="1" smtClean="0"/>
              <a:t>SciPy</a:t>
            </a:r>
            <a:r>
              <a:rPr lang="en-US" sz="2800" dirty="0" smtClean="0"/>
              <a:t> [7], </a:t>
            </a:r>
            <a:r>
              <a:rPr lang="en-US" sz="2800" dirty="0" err="1" smtClean="0"/>
              <a:t>Matplotlib</a:t>
            </a:r>
            <a:r>
              <a:rPr lang="en-US" sz="2800" dirty="0" smtClean="0"/>
              <a:t> [8]</a:t>
            </a:r>
          </a:p>
          <a:p>
            <a:r>
              <a:rPr lang="en-US" sz="2800" dirty="0" smtClean="0"/>
              <a:t>2-norm regularization enabled in training to mitigate the over-fitting problem</a:t>
            </a:r>
          </a:p>
          <a:p>
            <a:r>
              <a:rPr lang="en-US" sz="2800" dirty="0" smtClean="0"/>
              <a:t>We use </a:t>
            </a:r>
            <a:r>
              <a:rPr lang="en-US" sz="2800" dirty="0" err="1" smtClean="0"/>
              <a:t>RPropMinus</a:t>
            </a:r>
            <a:r>
              <a:rPr lang="en-US" sz="2800" dirty="0" smtClean="0"/>
              <a:t> [9], an adaptive back-propagation algorithm to train the RNNs</a:t>
            </a:r>
          </a:p>
          <a:p>
            <a:r>
              <a:rPr lang="en-US" sz="2800" dirty="0" smtClean="0"/>
              <a:t>Input </a:t>
            </a:r>
            <a:r>
              <a:rPr lang="en-US" sz="2800" dirty="0"/>
              <a:t>data is normalized before fed into the trainer to speed up </a:t>
            </a:r>
            <a:r>
              <a:rPr lang="en-US" sz="2800" dirty="0" smtClean="0"/>
              <a:t>training</a:t>
            </a:r>
          </a:p>
          <a:p>
            <a:r>
              <a:rPr lang="en-US" sz="2800" dirty="0" smtClean="0"/>
              <a:t>Baseline data configuration:</a:t>
            </a:r>
          </a:p>
          <a:p>
            <a:pPr lvl="1"/>
            <a:r>
              <a:rPr lang="en-US" sz="2000" dirty="0" smtClean="0"/>
              <a:t>Months 1-3, 5-7, 9-11 for training, 4, 8, 12 for validation</a:t>
            </a: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756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181600"/>
          </a:xfrm>
        </p:spPr>
        <p:txBody>
          <a:bodyPr/>
          <a:lstStyle/>
          <a:p>
            <a:r>
              <a:rPr lang="en-US" dirty="0" smtClean="0"/>
              <a:t>Empirical number of layers:</a:t>
            </a:r>
          </a:p>
          <a:p>
            <a:pPr lvl="1"/>
            <a:r>
              <a:rPr lang="en-US" dirty="0" smtClean="0"/>
              <a:t>2 hidden layers for ELNN, 4 hidden layers for NLSS</a:t>
            </a:r>
          </a:p>
          <a:p>
            <a:r>
              <a:rPr lang="en-US" dirty="0" smtClean="0"/>
              <a:t>Empirical size of layers:</a:t>
            </a:r>
          </a:p>
          <a:p>
            <a:pPr lvl="1"/>
            <a:r>
              <a:rPr lang="en-US" dirty="0" smtClean="0"/>
              <a:t>ELNN</a:t>
            </a:r>
          </a:p>
          <a:p>
            <a:pPr lvl="2"/>
            <a:r>
              <a:rPr lang="en-US" dirty="0" smtClean="0"/>
              <a:t>Hidden layer #1: </a:t>
            </a:r>
          </a:p>
          <a:p>
            <a:pPr lvl="2"/>
            <a:r>
              <a:rPr lang="en-US" dirty="0" smtClean="0"/>
              <a:t>Hidden layer #2: </a:t>
            </a:r>
          </a:p>
          <a:p>
            <a:pPr lvl="1"/>
            <a:r>
              <a:rPr lang="en-US" dirty="0" smtClean="0"/>
              <a:t>NLSS</a:t>
            </a:r>
          </a:p>
          <a:p>
            <a:pPr lvl="2"/>
            <a:r>
              <a:rPr lang="en-US" dirty="0" smtClean="0"/>
              <a:t>Hidden layer #1-3: </a:t>
            </a:r>
          </a:p>
          <a:p>
            <a:pPr lvl="2"/>
            <a:r>
              <a:rPr lang="en-US" dirty="0" smtClean="0"/>
              <a:t>Hidden layer #4: </a:t>
            </a:r>
          </a:p>
          <a:p>
            <a:pPr lvl="2"/>
            <a:r>
              <a:rPr lang="en-US" dirty="0" smtClean="0"/>
              <a:t>Example: NLSS in 2-zone (all factors, #IN=11, #OUT=2):</a:t>
            </a:r>
            <a:br>
              <a:rPr lang="en-US" dirty="0" smtClean="0"/>
            </a:br>
            <a:r>
              <a:rPr lang="en-US" dirty="0" smtClean="0"/>
              <a:t>Uses layers with size (</a:t>
            </a:r>
            <a:r>
              <a:rPr lang="en-US" dirty="0" smtClean="0">
                <a:solidFill>
                  <a:srgbClr val="008000"/>
                </a:solidFill>
              </a:rPr>
              <a:t>20, 20, 20, 2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387436"/>
            <a:ext cx="2438400" cy="36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842872"/>
            <a:ext cx="2286000" cy="297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4724400"/>
            <a:ext cx="5257800" cy="368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105400"/>
            <a:ext cx="1981200" cy="3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each sampled output, we use two methods to calculate the modeling error</a:t>
            </a:r>
          </a:p>
          <a:p>
            <a:pPr lvl="1"/>
            <a:r>
              <a:rPr lang="en-US" dirty="0" smtClean="0"/>
              <a:t>Absolute error: the actual difference between RNN output and </a:t>
            </a:r>
            <a:r>
              <a:rPr lang="en-US" dirty="0" err="1" smtClean="0"/>
              <a:t>EnergyPlus</a:t>
            </a:r>
            <a:r>
              <a:rPr lang="en-US" dirty="0" smtClean="0"/>
              <a:t> output: </a:t>
            </a:r>
          </a:p>
          <a:p>
            <a:pPr lvl="1"/>
            <a:r>
              <a:rPr lang="en-US" dirty="0" smtClean="0"/>
              <a:t>Relative error: Absolute error divided by </a:t>
            </a:r>
            <a:r>
              <a:rPr lang="en-US" dirty="0" err="1" smtClean="0"/>
              <a:t>EnergyPlus</a:t>
            </a:r>
            <a:r>
              <a:rPr lang="en-US" dirty="0" smtClean="0"/>
              <a:t> output:  </a:t>
            </a:r>
          </a:p>
          <a:p>
            <a:r>
              <a:rPr lang="en-US" dirty="0" smtClean="0"/>
              <a:t>Average and maximum statistics are also calculated over the whole training data and validation data respectively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739258"/>
            <a:ext cx="1752600" cy="446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610428"/>
            <a:ext cx="2209800" cy="4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3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6-fold cross validation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" r="193"/>
          <a:stretch/>
        </p:blipFill>
        <p:spPr>
          <a:xfrm>
            <a:off x="914400" y="4175125"/>
            <a:ext cx="7283233" cy="260667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2954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rgbClr val="3333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rgbClr val="006699"/>
                </a:solidFill>
                <a:latin typeface="+mn-lt"/>
                <a:ea typeface="ＭＳ Ｐゴシック" charset="0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hlink"/>
                </a:solidFill>
                <a:latin typeface="+mn-lt"/>
                <a:ea typeface="ＭＳ Ｐゴシック" charset="0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rgbClr val="333300"/>
                </a:solidFill>
                <a:latin typeface="+mn-lt"/>
                <a:ea typeface="ＭＳ Ｐゴシック" charset="0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We use every adjacent 2 months as a group</a:t>
            </a:r>
          </a:p>
          <a:p>
            <a:r>
              <a:rPr lang="en-US" sz="2800" dirty="0" smtClean="0"/>
              <a:t>In each run of cross validation, we use one group to validate the model trained by the rest 5 groups</a:t>
            </a:r>
          </a:p>
          <a:p>
            <a:r>
              <a:rPr lang="en-US" sz="2800" dirty="0" smtClean="0"/>
              <a:t>In 6-zone building RNNs</a:t>
            </a:r>
          </a:p>
          <a:p>
            <a:pPr lvl="1"/>
            <a:r>
              <a:rPr lang="en-US" sz="2400" dirty="0" smtClean="0"/>
              <a:t>Validation </a:t>
            </a:r>
            <a:r>
              <a:rPr lang="en-US" sz="2400" dirty="0"/>
              <a:t>e</a:t>
            </a:r>
            <a:r>
              <a:rPr lang="en-US" sz="2400" dirty="0" smtClean="0"/>
              <a:t>rror reduced from 34% to 23% in NLSS; from 23% to 16% in ELNN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174916" y="5129629"/>
            <a:ext cx="1219200" cy="228600"/>
          </a:xfrm>
          <a:prstGeom prst="rect">
            <a:avLst/>
          </a:prstGeom>
          <a:noFill/>
          <a:ln w="412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1800" y="5636293"/>
            <a:ext cx="1219200" cy="228600"/>
          </a:xfrm>
          <a:prstGeom prst="rect">
            <a:avLst/>
          </a:prstGeom>
          <a:noFill/>
          <a:ln w="412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4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2954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rgbClr val="3333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rgbClr val="006699"/>
                </a:solidFill>
                <a:latin typeface="+mn-lt"/>
                <a:ea typeface="ＭＳ Ｐゴシック" charset="0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hlink"/>
                </a:solidFill>
                <a:latin typeface="+mn-lt"/>
                <a:ea typeface="ＭＳ Ｐゴシック" charset="0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rgbClr val="333300"/>
                </a:solidFill>
                <a:latin typeface="+mn-lt"/>
                <a:ea typeface="ＭＳ Ｐゴシック" charset="0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#IN=11, #OUT=2</a:t>
            </a:r>
          </a:p>
          <a:p>
            <a:r>
              <a:rPr lang="en-US" dirty="0" smtClean="0"/>
              <a:t>Average error</a:t>
            </a:r>
          </a:p>
          <a:p>
            <a:pPr lvl="1"/>
            <a:r>
              <a:rPr lang="en-US" dirty="0" smtClean="0"/>
              <a:t>ELNN 0.022°C/0.10</a:t>
            </a:r>
            <a:r>
              <a:rPr lang="en-US" dirty="0"/>
              <a:t>%</a:t>
            </a:r>
            <a:r>
              <a:rPr lang="en-US" dirty="0" smtClean="0"/>
              <a:t>; NLSS 0.026</a:t>
            </a:r>
            <a:r>
              <a:rPr lang="en-US" dirty="0"/>
              <a:t>°C</a:t>
            </a:r>
            <a:r>
              <a:rPr lang="en-US" dirty="0" smtClean="0"/>
              <a:t>/0.11</a:t>
            </a:r>
            <a:r>
              <a:rPr lang="en-US" dirty="0"/>
              <a:t>%</a:t>
            </a:r>
            <a:endParaRPr lang="en-US" dirty="0" smtClean="0"/>
          </a:p>
          <a:p>
            <a:r>
              <a:rPr lang="en-US" dirty="0" smtClean="0"/>
              <a:t>Maximum error</a:t>
            </a:r>
          </a:p>
          <a:p>
            <a:pPr lvl="1"/>
            <a:r>
              <a:rPr lang="en-US" dirty="0" smtClean="0"/>
              <a:t>ELNN 0.24</a:t>
            </a:r>
            <a:r>
              <a:rPr lang="en-US" dirty="0"/>
              <a:t>°C</a:t>
            </a:r>
            <a:r>
              <a:rPr lang="en-US" dirty="0" smtClean="0"/>
              <a:t>/1.1</a:t>
            </a:r>
            <a:r>
              <a:rPr lang="en-US" dirty="0"/>
              <a:t>%</a:t>
            </a:r>
            <a:r>
              <a:rPr lang="en-US" dirty="0" smtClean="0"/>
              <a:t>; NLSS 0.21</a:t>
            </a:r>
            <a:r>
              <a:rPr lang="en-US" dirty="0"/>
              <a:t>°C</a:t>
            </a:r>
            <a:r>
              <a:rPr lang="en-US" dirty="0" smtClean="0"/>
              <a:t>/0.94</a:t>
            </a:r>
            <a:r>
              <a:rPr lang="en-US" dirty="0"/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2-zone (all factors) modeling result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038600"/>
            <a:ext cx="6455149" cy="26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=3, </a:t>
            </a:r>
            <a:r>
              <a:rPr lang="en-US" dirty="0"/>
              <a:t>#OUT=2</a:t>
            </a:r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0.20</a:t>
            </a:r>
            <a:r>
              <a:rPr lang="en-US" dirty="0"/>
              <a:t>°C</a:t>
            </a:r>
            <a:r>
              <a:rPr lang="en-US" dirty="0" smtClean="0"/>
              <a:t>/0.98</a:t>
            </a:r>
            <a:r>
              <a:rPr lang="en-US" dirty="0"/>
              <a:t>%</a:t>
            </a:r>
            <a:r>
              <a:rPr lang="en-US" dirty="0" smtClean="0"/>
              <a:t>; NLSS 0.23</a:t>
            </a:r>
            <a:r>
              <a:rPr lang="en-US" dirty="0"/>
              <a:t>°C</a:t>
            </a:r>
            <a:r>
              <a:rPr lang="en-US" dirty="0" smtClean="0"/>
              <a:t>/1.2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1.34</a:t>
            </a:r>
            <a:r>
              <a:rPr lang="en-US" dirty="0"/>
              <a:t>°C</a:t>
            </a:r>
            <a:r>
              <a:rPr lang="en-US" dirty="0" smtClean="0"/>
              <a:t>/6.5</a:t>
            </a:r>
            <a:r>
              <a:rPr lang="en-US" dirty="0"/>
              <a:t>%</a:t>
            </a:r>
            <a:r>
              <a:rPr lang="en-US" dirty="0" smtClean="0"/>
              <a:t>; NLSS 1.4</a:t>
            </a:r>
            <a:r>
              <a:rPr lang="en-US" dirty="0"/>
              <a:t>°C</a:t>
            </a:r>
            <a:r>
              <a:rPr lang="en-US" dirty="0" smtClean="0"/>
              <a:t>/7.0</a:t>
            </a:r>
            <a:r>
              <a:rPr lang="en-US" dirty="0"/>
              <a:t>%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2-zone (HVAC) modeling result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992454"/>
            <a:ext cx="6477000" cy="26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5-zone (all factors) modeling result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=26, </a:t>
            </a:r>
            <a:r>
              <a:rPr lang="en-US" dirty="0"/>
              <a:t>#OUT</a:t>
            </a:r>
            <a:r>
              <a:rPr lang="en-US" dirty="0" smtClean="0"/>
              <a:t>=5</a:t>
            </a:r>
            <a:endParaRPr lang="en-US" dirty="0"/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0.23</a:t>
            </a:r>
            <a:r>
              <a:rPr lang="en-US" dirty="0"/>
              <a:t>°C</a:t>
            </a:r>
            <a:r>
              <a:rPr lang="en-US" dirty="0" smtClean="0"/>
              <a:t>/1.0</a:t>
            </a:r>
            <a:r>
              <a:rPr lang="en-US" dirty="0"/>
              <a:t>%</a:t>
            </a:r>
            <a:r>
              <a:rPr lang="en-US" dirty="0" smtClean="0"/>
              <a:t>; NLSS 0.31</a:t>
            </a:r>
            <a:r>
              <a:rPr lang="en-US" dirty="0"/>
              <a:t>°C</a:t>
            </a:r>
            <a:r>
              <a:rPr lang="en-US" dirty="0" smtClean="0"/>
              <a:t>/1.4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4.4</a:t>
            </a:r>
            <a:r>
              <a:rPr lang="en-US" dirty="0"/>
              <a:t>°C</a:t>
            </a:r>
            <a:r>
              <a:rPr lang="en-US" dirty="0" smtClean="0"/>
              <a:t>/16</a:t>
            </a:r>
            <a:r>
              <a:rPr lang="en-US" dirty="0"/>
              <a:t>%</a:t>
            </a:r>
            <a:r>
              <a:rPr lang="en-US" dirty="0" smtClean="0"/>
              <a:t>; NLSS 4.6</a:t>
            </a:r>
            <a:r>
              <a:rPr lang="en-US" dirty="0"/>
              <a:t>°C</a:t>
            </a:r>
            <a:r>
              <a:rPr lang="en-US" dirty="0" smtClean="0"/>
              <a:t>/20</a:t>
            </a:r>
            <a:r>
              <a:rPr lang="en-US" dirty="0"/>
              <a:t>%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991537"/>
            <a:ext cx="6538365" cy="26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5-zone (HVAC) modeling result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=6, </a:t>
            </a:r>
            <a:r>
              <a:rPr lang="en-US" dirty="0"/>
              <a:t>#OUT</a:t>
            </a:r>
            <a:r>
              <a:rPr lang="en-US" dirty="0" smtClean="0"/>
              <a:t>=5</a:t>
            </a:r>
            <a:endParaRPr lang="en-US" dirty="0"/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0.16</a:t>
            </a:r>
            <a:r>
              <a:rPr lang="en-US" dirty="0"/>
              <a:t>°C</a:t>
            </a:r>
            <a:r>
              <a:rPr lang="en-US" dirty="0" smtClean="0"/>
              <a:t>/0.71</a:t>
            </a:r>
            <a:r>
              <a:rPr lang="en-US" dirty="0"/>
              <a:t>%</a:t>
            </a:r>
            <a:r>
              <a:rPr lang="en-US" dirty="0" smtClean="0"/>
              <a:t>; NLSS 0.057</a:t>
            </a:r>
            <a:r>
              <a:rPr lang="en-US" dirty="0"/>
              <a:t>°C</a:t>
            </a:r>
            <a:r>
              <a:rPr lang="en-US" dirty="0" smtClean="0"/>
              <a:t>/0.26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ELNN 2.2</a:t>
            </a:r>
            <a:r>
              <a:rPr lang="en-US" dirty="0"/>
              <a:t>°C</a:t>
            </a:r>
            <a:r>
              <a:rPr lang="en-US" dirty="0" smtClean="0"/>
              <a:t>/12</a:t>
            </a:r>
            <a:r>
              <a:rPr lang="en-US" dirty="0"/>
              <a:t>%</a:t>
            </a:r>
            <a:r>
              <a:rPr lang="en-US" dirty="0" smtClean="0"/>
              <a:t>; NLSS 2.2</a:t>
            </a:r>
            <a:r>
              <a:rPr lang="en-US" dirty="0"/>
              <a:t>°C</a:t>
            </a:r>
            <a:r>
              <a:rPr lang="en-US" dirty="0" smtClean="0"/>
              <a:t>/9.6</a:t>
            </a:r>
            <a:r>
              <a:rPr lang="en-US" dirty="0"/>
              <a:t>%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62400"/>
            <a:ext cx="6597343" cy="271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Outline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latin typeface="Arial" charset="0"/>
              </a:rPr>
              <a:t>Motivation</a:t>
            </a:r>
          </a:p>
          <a:p>
            <a:r>
              <a:rPr lang="en-US" sz="2600" dirty="0" smtClean="0">
                <a:latin typeface="Arial" charset="0"/>
              </a:rPr>
              <a:t>Review of </a:t>
            </a:r>
            <a:r>
              <a:rPr lang="en-US" sz="2600" dirty="0" err="1" smtClean="0">
                <a:latin typeface="Arial" charset="0"/>
              </a:rPr>
              <a:t>EnergyPlus</a:t>
            </a:r>
            <a:r>
              <a:rPr lang="en-US" sz="2600" dirty="0" smtClean="0">
                <a:latin typeface="Arial" charset="0"/>
              </a:rPr>
              <a:t> program</a:t>
            </a:r>
            <a:endParaRPr lang="en-US" sz="2600" dirty="0">
              <a:latin typeface="Arial" charset="0"/>
            </a:endParaRPr>
          </a:p>
          <a:p>
            <a:r>
              <a:rPr lang="en-US" sz="2600" dirty="0" smtClean="0">
                <a:latin typeface="Arial" charset="0"/>
              </a:rPr>
              <a:t>Review of RNN architectures</a:t>
            </a:r>
          </a:p>
          <a:p>
            <a:r>
              <a:rPr lang="en-US" sz="2600" dirty="0" smtClean="0">
                <a:latin typeface="Arial" charset="0"/>
              </a:rPr>
              <a:t>RNN-based thermal modeling methods</a:t>
            </a:r>
          </a:p>
          <a:p>
            <a:pPr lvl="1"/>
            <a:r>
              <a:rPr lang="en-US" sz="2200" dirty="0" smtClean="0">
                <a:latin typeface="Arial" charset="0"/>
              </a:rPr>
              <a:t>Two RNN implementations</a:t>
            </a:r>
          </a:p>
          <a:p>
            <a:pPr lvl="1"/>
            <a:r>
              <a:rPr lang="en-US" sz="2200" dirty="0" smtClean="0">
                <a:latin typeface="Arial" charset="0"/>
              </a:rPr>
              <a:t>Cross validation for accuracy improvement</a:t>
            </a:r>
            <a:endParaRPr lang="en-US" sz="2200" dirty="0">
              <a:latin typeface="Arial" charset="0"/>
            </a:endParaRPr>
          </a:p>
          <a:p>
            <a:r>
              <a:rPr lang="en-US" sz="2600" dirty="0">
                <a:latin typeface="Arial" charset="0"/>
              </a:rPr>
              <a:t>Experimental </a:t>
            </a:r>
            <a:r>
              <a:rPr lang="en-US" sz="2600" dirty="0" smtClean="0">
                <a:latin typeface="Arial" charset="0"/>
              </a:rPr>
              <a:t>results</a:t>
            </a:r>
          </a:p>
          <a:p>
            <a:r>
              <a:rPr lang="en-US" sz="2600" dirty="0" smtClean="0">
                <a:latin typeface="Arial" charset="0"/>
              </a:rPr>
              <a:t>Summary</a:t>
            </a:r>
            <a:endParaRPr lang="en-US" sz="2600" dirty="0"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6-zone modeling result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</a:t>
            </a:r>
            <a:r>
              <a:rPr lang="en-US" dirty="0" smtClean="0"/>
              <a:t>=55, </a:t>
            </a:r>
            <a:r>
              <a:rPr lang="en-US" dirty="0"/>
              <a:t>#OUT</a:t>
            </a:r>
            <a:r>
              <a:rPr lang="en-US" dirty="0" smtClean="0"/>
              <a:t>=6</a:t>
            </a:r>
            <a:endParaRPr lang="en-US" dirty="0"/>
          </a:p>
          <a:p>
            <a:r>
              <a:rPr lang="en-US" dirty="0"/>
              <a:t>Average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0.53</a:t>
            </a:r>
            <a:r>
              <a:rPr lang="en-US" dirty="0"/>
              <a:t>°C</a:t>
            </a:r>
            <a:r>
              <a:rPr lang="en-US" dirty="0" smtClean="0"/>
              <a:t>/2.2</a:t>
            </a:r>
            <a:r>
              <a:rPr lang="en-US" dirty="0"/>
              <a:t>%</a:t>
            </a:r>
            <a:r>
              <a:rPr lang="en-US" dirty="0" smtClean="0"/>
              <a:t>; NLSS 0.48</a:t>
            </a:r>
            <a:r>
              <a:rPr lang="en-US" dirty="0"/>
              <a:t>°C</a:t>
            </a:r>
            <a:r>
              <a:rPr lang="en-US" dirty="0" smtClean="0"/>
              <a:t>/2.2</a:t>
            </a:r>
            <a:r>
              <a:rPr lang="en-US" dirty="0"/>
              <a:t>%</a:t>
            </a:r>
          </a:p>
          <a:p>
            <a:r>
              <a:rPr lang="en-US" dirty="0"/>
              <a:t>Maximum </a:t>
            </a:r>
            <a:r>
              <a:rPr lang="en-US" dirty="0" smtClean="0"/>
              <a:t>error</a:t>
            </a:r>
            <a:endParaRPr lang="en-US" dirty="0"/>
          </a:p>
          <a:p>
            <a:pPr lvl="1"/>
            <a:r>
              <a:rPr lang="en-US" dirty="0" smtClean="0"/>
              <a:t>ELNN 4.1</a:t>
            </a:r>
            <a:r>
              <a:rPr lang="en-US" dirty="0"/>
              <a:t>°C</a:t>
            </a:r>
            <a:r>
              <a:rPr lang="en-US" dirty="0" smtClean="0"/>
              <a:t>/16%; NLSS 4.8</a:t>
            </a:r>
            <a:r>
              <a:rPr lang="en-US" dirty="0"/>
              <a:t>°C</a:t>
            </a:r>
            <a:r>
              <a:rPr lang="en-US" dirty="0" smtClean="0"/>
              <a:t>/23</a:t>
            </a:r>
            <a:r>
              <a:rPr lang="en-US" dirty="0"/>
              <a:t>%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980870"/>
            <a:ext cx="6619069" cy="27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8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0600"/>
            <a:ext cx="9144000" cy="195258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12203" y="1143000"/>
            <a:ext cx="868680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rgbClr val="3333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rgbClr val="006699"/>
                </a:solidFill>
                <a:latin typeface="+mn-lt"/>
                <a:ea typeface="ＭＳ Ｐゴシック" charset="0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hlink"/>
                </a:solidFill>
                <a:latin typeface="+mn-lt"/>
                <a:ea typeface="ＭＳ Ｐゴシック" charset="0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rgbClr val="333300"/>
                </a:solidFill>
                <a:latin typeface="+mn-lt"/>
                <a:ea typeface="ＭＳ Ｐゴシック" charset="0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We did experiments on two RNN architectures on building thermal models</a:t>
            </a:r>
          </a:p>
          <a:p>
            <a:pPr lvl="1"/>
            <a:r>
              <a:rPr lang="en-US" sz="2000" dirty="0" smtClean="0"/>
              <a:t>ELNN: Elman’s Neural Network with local feedbacks</a:t>
            </a:r>
          </a:p>
          <a:p>
            <a:pPr lvl="1"/>
            <a:r>
              <a:rPr lang="en-US" sz="2000" dirty="0" smtClean="0"/>
              <a:t>NLSS: Non-Linear State Space Neural Network</a:t>
            </a:r>
          </a:p>
          <a:p>
            <a:r>
              <a:rPr lang="en-US" sz="2400" dirty="0" smtClean="0"/>
              <a:t>We used cross-validation to reduce the modeling error on the 6-zone building case</a:t>
            </a:r>
          </a:p>
          <a:p>
            <a:r>
              <a:rPr lang="en-US" sz="2400" dirty="0" smtClean="0"/>
              <a:t>Modeling errors</a:t>
            </a:r>
          </a:p>
          <a:p>
            <a:pPr lvl="1"/>
            <a:r>
              <a:rPr lang="en-US" sz="2000" dirty="0" smtClean="0"/>
              <a:t>Simple 2-zone model: 1% ~ 1.5% relative error</a:t>
            </a:r>
          </a:p>
          <a:p>
            <a:pPr lvl="1"/>
            <a:r>
              <a:rPr lang="en-US" sz="2000" dirty="0" smtClean="0"/>
              <a:t>Bigger 6-zone model: ELNN 16% and Elman 23%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Summary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4977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915400" cy="4953000"/>
          </a:xfrm>
        </p:spPr>
        <p:txBody>
          <a:bodyPr/>
          <a:lstStyle/>
          <a:p>
            <a:r>
              <a:rPr lang="en-US" sz="2000" dirty="0" smtClean="0"/>
              <a:t>Reference</a:t>
            </a:r>
          </a:p>
          <a:p>
            <a:pPr lvl="1"/>
            <a:r>
              <a:rPr lang="en-US" sz="1400" dirty="0" smtClean="0"/>
              <a:t>[1] </a:t>
            </a:r>
            <a:r>
              <a:rPr lang="en-US" sz="1400" b="1" dirty="0"/>
              <a:t>Building Energy Data Book of DOE. </a:t>
            </a:r>
            <a:r>
              <a:rPr lang="en-US" sz="1400" dirty="0"/>
              <a:t>[Online]. </a:t>
            </a:r>
            <a:r>
              <a:rPr lang="en-US" sz="1400" dirty="0" smtClean="0"/>
              <a:t>http</a:t>
            </a:r>
            <a:r>
              <a:rPr lang="en-US" sz="1400" dirty="0"/>
              <a:t>: //</a:t>
            </a:r>
            <a:r>
              <a:rPr lang="en-US" sz="1400" dirty="0" err="1"/>
              <a:t>buildingsdatabook.eren.doe.gov</a:t>
            </a:r>
            <a:r>
              <a:rPr lang="en-US" sz="1400" dirty="0"/>
              <a:t> </a:t>
            </a:r>
          </a:p>
          <a:p>
            <a:pPr lvl="1"/>
            <a:r>
              <a:rPr lang="en-US" sz="1400" dirty="0" smtClean="0"/>
              <a:t>[2] </a:t>
            </a:r>
            <a:r>
              <a:rPr lang="en-US" sz="1400" dirty="0"/>
              <a:t>M. </a:t>
            </a:r>
            <a:r>
              <a:rPr lang="en-US" sz="1400" dirty="0" err="1"/>
              <a:t>Massoumy</a:t>
            </a:r>
            <a:r>
              <a:rPr lang="en-US" sz="1400" dirty="0"/>
              <a:t>, Q. Zhu, C. Li, F. </a:t>
            </a:r>
            <a:r>
              <a:rPr lang="en-US" sz="1400" dirty="0" err="1"/>
              <a:t>Meggers</a:t>
            </a:r>
            <a:r>
              <a:rPr lang="en-US" sz="1400" dirty="0"/>
              <a:t>, and A. </a:t>
            </a:r>
            <a:r>
              <a:rPr lang="en-US" sz="1400" dirty="0" err="1" smtClean="0"/>
              <a:t>Sangiovanni-Vincentelli</a:t>
            </a:r>
            <a:r>
              <a:rPr lang="en-US" sz="1400" dirty="0"/>
              <a:t>, “</a:t>
            </a:r>
            <a:r>
              <a:rPr lang="en-US" sz="1400" b="1" dirty="0"/>
              <a:t>Co-design of Control Algorithm and Embedded Platform for Building HVAC </a:t>
            </a:r>
            <a:r>
              <a:rPr lang="en-US" sz="1400" b="1" dirty="0" smtClean="0"/>
              <a:t>Systems</a:t>
            </a:r>
            <a:r>
              <a:rPr lang="en-US" sz="1400" dirty="0" smtClean="0"/>
              <a:t>,” </a:t>
            </a:r>
            <a:r>
              <a:rPr lang="en-US" sz="1400" dirty="0"/>
              <a:t>in International Conference on Cyber </a:t>
            </a:r>
            <a:r>
              <a:rPr lang="en-US" sz="1400" dirty="0" smtClean="0"/>
              <a:t>Physical </a:t>
            </a:r>
            <a:r>
              <a:rPr lang="en-US" sz="1400" dirty="0"/>
              <a:t>Systems (ICCPS), </a:t>
            </a:r>
            <a:r>
              <a:rPr lang="en-US" sz="1400" dirty="0" err="1"/>
              <a:t>Philadephia</a:t>
            </a:r>
            <a:r>
              <a:rPr lang="en-US" sz="1400" dirty="0"/>
              <a:t>, PA, Apr. 2013, pp. 61–70. </a:t>
            </a:r>
            <a:endParaRPr lang="en-US" sz="1400" dirty="0" smtClean="0"/>
          </a:p>
          <a:p>
            <a:pPr lvl="1"/>
            <a:r>
              <a:rPr lang="en-US" sz="1400" dirty="0" smtClean="0"/>
              <a:t>[3] S. </a:t>
            </a:r>
            <a:r>
              <a:rPr lang="en-US" sz="1400" dirty="0" err="1" smtClean="0"/>
              <a:t>Haykin</a:t>
            </a:r>
            <a:r>
              <a:rPr lang="en-US" sz="1400" dirty="0" smtClean="0"/>
              <a:t> and N. Network, “</a:t>
            </a:r>
            <a:r>
              <a:rPr lang="en-US" sz="1400" b="1" dirty="0" smtClean="0"/>
              <a:t>A comprehensive </a:t>
            </a:r>
            <a:r>
              <a:rPr lang="en-US" sz="1400" b="1" dirty="0" err="1" smtClean="0"/>
              <a:t>fundation</a:t>
            </a:r>
            <a:r>
              <a:rPr lang="en-US" sz="1400" dirty="0" smtClean="0"/>
              <a:t>,” Neural Networks, vol. 2, no. 2004, </a:t>
            </a:r>
            <a:r>
              <a:rPr lang="en-US" sz="1400" dirty="0"/>
              <a:t>2004.</a:t>
            </a:r>
          </a:p>
          <a:p>
            <a:pPr lvl="1"/>
            <a:r>
              <a:rPr lang="en-US" sz="1400" dirty="0"/>
              <a:t>[4] J. L. Elman, “</a:t>
            </a:r>
            <a:r>
              <a:rPr lang="en-US" sz="1400" b="1" dirty="0"/>
              <a:t>Finding structure in time</a:t>
            </a:r>
            <a:r>
              <a:rPr lang="en-US" sz="1400" dirty="0"/>
              <a:t>,” Cognitive science, vol. 14, no. 2, pp. 179–211, 1990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[5] T</a:t>
            </a:r>
            <a:r>
              <a:rPr lang="en-US" sz="1400" dirty="0"/>
              <a:t>. </a:t>
            </a:r>
            <a:r>
              <a:rPr lang="en-US" sz="1400" dirty="0" err="1"/>
              <a:t>Schaul</a:t>
            </a:r>
            <a:r>
              <a:rPr lang="en-US" sz="1400" dirty="0"/>
              <a:t>, J. Bayer, D. </a:t>
            </a:r>
            <a:r>
              <a:rPr lang="en-US" sz="1400" dirty="0" err="1"/>
              <a:t>Wierstra</a:t>
            </a:r>
            <a:r>
              <a:rPr lang="en-US" sz="1400" dirty="0"/>
              <a:t>, Y. Sun, M. Felder, F. </a:t>
            </a:r>
            <a:r>
              <a:rPr lang="en-US" sz="1400" dirty="0" err="1"/>
              <a:t>Sehnke</a:t>
            </a:r>
            <a:r>
              <a:rPr lang="en-US" sz="1400" dirty="0"/>
              <a:t>, T. Ru ̈</a:t>
            </a:r>
            <a:r>
              <a:rPr lang="en-US" sz="1400" dirty="0" err="1"/>
              <a:t>ckstieß</a:t>
            </a:r>
            <a:r>
              <a:rPr lang="en-US" sz="1400" dirty="0"/>
              <a:t>, and J. </a:t>
            </a:r>
            <a:r>
              <a:rPr lang="en-US" sz="1400" dirty="0" err="1"/>
              <a:t>Schmidhuber</a:t>
            </a:r>
            <a:r>
              <a:rPr lang="en-US" sz="1400" dirty="0"/>
              <a:t>, “</a:t>
            </a:r>
            <a:r>
              <a:rPr lang="en-US" sz="1400" b="1" dirty="0" err="1"/>
              <a:t>PyBrain</a:t>
            </a:r>
            <a:r>
              <a:rPr lang="en-US" sz="1400" dirty="0"/>
              <a:t>,” Journal of Machine Learning Research, vol. 11, pp. 743–746, 2010. </a:t>
            </a:r>
            <a:endParaRPr lang="en-US" sz="1400" dirty="0" smtClean="0"/>
          </a:p>
          <a:p>
            <a:pPr lvl="1"/>
            <a:r>
              <a:rPr lang="en-US" sz="1400" dirty="0" smtClean="0"/>
              <a:t>[6] </a:t>
            </a:r>
            <a:r>
              <a:rPr lang="en-US" sz="1400" dirty="0"/>
              <a:t>S. Van Der Walt, S. C. Colbert, and G. </a:t>
            </a:r>
            <a:r>
              <a:rPr lang="en-US" sz="1400" dirty="0" err="1"/>
              <a:t>Varoquaux</a:t>
            </a:r>
            <a:r>
              <a:rPr lang="en-US" sz="1400" dirty="0"/>
              <a:t>, “</a:t>
            </a:r>
            <a:r>
              <a:rPr lang="en-US" sz="1400" b="1" dirty="0"/>
              <a:t>The </a:t>
            </a:r>
            <a:r>
              <a:rPr lang="en-US" sz="1400" b="1" dirty="0" err="1"/>
              <a:t>numpy</a:t>
            </a:r>
            <a:r>
              <a:rPr lang="en-US" sz="1400" b="1" dirty="0"/>
              <a:t> array: a structure for efficient numerical computation</a:t>
            </a:r>
            <a:r>
              <a:rPr lang="en-US" sz="1400" dirty="0"/>
              <a:t>,” Computing in Science &amp; Engineering, vol. 13, no. 2, pp. 22–30, 2011. </a:t>
            </a:r>
          </a:p>
          <a:p>
            <a:pPr lvl="1"/>
            <a:r>
              <a:rPr lang="en-US" sz="1400" dirty="0" smtClean="0"/>
              <a:t>[7] E</a:t>
            </a:r>
            <a:r>
              <a:rPr lang="en-US" sz="1400" dirty="0"/>
              <a:t>. Jones, T. Oliphant, P. Peterson et al., “</a:t>
            </a:r>
            <a:r>
              <a:rPr lang="en-US" sz="1400" b="1" dirty="0" err="1"/>
              <a:t>SciPy</a:t>
            </a:r>
            <a:r>
              <a:rPr lang="en-US" sz="1400" b="1" dirty="0"/>
              <a:t>: Open source scientific tools for Python</a:t>
            </a:r>
            <a:r>
              <a:rPr lang="en-US" sz="1400" dirty="0"/>
              <a:t>,” 2001–, [Online; accessed 2015-07-23]. [Online]. Available: </a:t>
            </a:r>
            <a:r>
              <a:rPr lang="en-US" sz="1400" dirty="0">
                <a:hlinkClick r:id="rId2"/>
              </a:rPr>
              <a:t>http://www.scipy.org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pPr lvl="1"/>
            <a:r>
              <a:rPr lang="en-US" sz="1400" dirty="0" smtClean="0"/>
              <a:t>[8] </a:t>
            </a:r>
            <a:r>
              <a:rPr lang="en-US" sz="1400" dirty="0"/>
              <a:t>J. D. Hunter, “</a:t>
            </a:r>
            <a:r>
              <a:rPr lang="en-US" sz="1400" b="1" dirty="0" err="1"/>
              <a:t>Matplotlib</a:t>
            </a:r>
            <a:r>
              <a:rPr lang="en-US" sz="1400" b="1" dirty="0"/>
              <a:t>: A 2d graphics environment</a:t>
            </a:r>
            <a:r>
              <a:rPr lang="en-US" sz="1400" dirty="0"/>
              <a:t>,” Computing in science and engineering, vol. 9, no. 3, pp. 90–95, 2007. </a:t>
            </a:r>
            <a:endParaRPr lang="en-US" sz="1400" dirty="0" smtClean="0"/>
          </a:p>
          <a:p>
            <a:pPr lvl="1"/>
            <a:r>
              <a:rPr lang="en-US" sz="1400" dirty="0" smtClean="0"/>
              <a:t>[9]</a:t>
            </a:r>
            <a:r>
              <a:rPr lang="en-US" sz="1400" dirty="0"/>
              <a:t> C. </a:t>
            </a:r>
            <a:r>
              <a:rPr lang="en-US" sz="1400" dirty="0" err="1"/>
              <a:t>Igel</a:t>
            </a:r>
            <a:r>
              <a:rPr lang="en-US" sz="1400" dirty="0"/>
              <a:t> and M. Hu ̈</a:t>
            </a:r>
            <a:r>
              <a:rPr lang="en-US" sz="1400" dirty="0" err="1"/>
              <a:t>sken</a:t>
            </a:r>
            <a:r>
              <a:rPr lang="en-US" sz="1400" dirty="0"/>
              <a:t>, “</a:t>
            </a:r>
            <a:r>
              <a:rPr lang="en-US" sz="1400" b="1" dirty="0"/>
              <a:t>Empirical evaluation of the improved </a:t>
            </a:r>
            <a:r>
              <a:rPr lang="en-US" sz="1400" b="1" dirty="0" err="1"/>
              <a:t>rprop</a:t>
            </a:r>
            <a:r>
              <a:rPr lang="en-US" sz="1400" b="1" dirty="0"/>
              <a:t> learning algorithms</a:t>
            </a:r>
            <a:r>
              <a:rPr lang="en-US" sz="1400" dirty="0"/>
              <a:t>,” </a:t>
            </a:r>
            <a:r>
              <a:rPr lang="en-US" sz="1400" dirty="0" err="1"/>
              <a:t>Neurocomputing</a:t>
            </a:r>
            <a:r>
              <a:rPr lang="en-US" sz="1400" dirty="0"/>
              <a:t>, vol. 50, pp. 105–123, 2003. </a:t>
            </a:r>
          </a:p>
          <a:p>
            <a:pPr marL="344487" lvl="1" indent="0">
              <a:buNone/>
            </a:pPr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Arial" charset="0"/>
              </a:rPr>
              <a:t>Building energy consumption is significant in US </a:t>
            </a:r>
            <a:endParaRPr lang="en-US" sz="2400" dirty="0">
              <a:latin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2133600"/>
          </a:xfrm>
        </p:spPr>
        <p:txBody>
          <a:bodyPr/>
          <a:lstStyle/>
          <a:p>
            <a:r>
              <a:rPr lang="en-US" sz="1800" dirty="0" smtClean="0">
                <a:latin typeface="Arial" charset="0"/>
              </a:rPr>
              <a:t>Building </a:t>
            </a:r>
            <a:r>
              <a:rPr lang="en-US" sz="1800" dirty="0">
                <a:latin typeface="Arial" charset="0"/>
              </a:rPr>
              <a:t>section accounts for about </a:t>
            </a:r>
            <a:r>
              <a:rPr lang="en-US" sz="1800" dirty="0" smtClean="0">
                <a:latin typeface="Arial" charset="0"/>
              </a:rPr>
              <a:t>41% </a:t>
            </a:r>
            <a:r>
              <a:rPr lang="en-US" sz="1800" dirty="0">
                <a:latin typeface="Arial" charset="0"/>
              </a:rPr>
              <a:t>energy consumption in United </a:t>
            </a:r>
            <a:r>
              <a:rPr lang="en-US" sz="1800" dirty="0" smtClean="0">
                <a:latin typeface="Arial" charset="0"/>
              </a:rPr>
              <a:t>States om 2011.</a:t>
            </a:r>
          </a:p>
          <a:p>
            <a:r>
              <a:rPr lang="en-US" sz="1800" dirty="0"/>
              <a:t>he U.S. buildings sector alone accounted for 7% of global primary energy consumption in 2010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About </a:t>
            </a:r>
            <a:r>
              <a:rPr lang="en-US" sz="1800" dirty="0"/>
              <a:t>50% of the energy consumed in buildings are directly related to space heating, cooling and </a:t>
            </a:r>
            <a:r>
              <a:rPr lang="en-US" sz="1800" dirty="0" smtClean="0"/>
              <a:t>ventilation (HVAC) [1]</a:t>
            </a:r>
            <a:endParaRPr lang="en-US" sz="18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027776"/>
              </p:ext>
            </p:extLst>
          </p:nvPr>
        </p:nvGraphicFramePr>
        <p:xfrm>
          <a:off x="4419600" y="4343400"/>
          <a:ext cx="47244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34" y="3447327"/>
            <a:ext cx="85217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237"/>
            <a:ext cx="7772400" cy="868363"/>
          </a:xfrm>
        </p:spPr>
        <p:txBody>
          <a:bodyPr/>
          <a:lstStyle/>
          <a:p>
            <a:r>
              <a:rPr lang="en-US" sz="3200" dirty="0" smtClean="0"/>
              <a:t>Smart building with wireless sensors and HVAC control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3810000" cy="4953000"/>
          </a:xfrm>
        </p:spPr>
        <p:txBody>
          <a:bodyPr/>
          <a:lstStyle/>
          <a:p>
            <a:r>
              <a:rPr lang="en-US" sz="2000" dirty="0"/>
              <a:t>In office/residual  buildings, climate control is most often provided through a central heating, ventilating, and air conditioning (HVAC) system</a:t>
            </a:r>
          </a:p>
          <a:p>
            <a:r>
              <a:rPr lang="en-US" sz="2000" dirty="0"/>
              <a:t>W</a:t>
            </a:r>
            <a:r>
              <a:rPr lang="en-US" sz="2000" dirty="0" smtClean="0"/>
              <a:t>ireless sensors and data analysis and control are required for new smart building.</a:t>
            </a:r>
          </a:p>
          <a:p>
            <a:r>
              <a:rPr lang="en-US" sz="2000" dirty="0" smtClean="0"/>
              <a:t>More complicated and smart HVAC </a:t>
            </a:r>
            <a:r>
              <a:rPr lang="en-US" sz="2000" dirty="0"/>
              <a:t>control is </a:t>
            </a:r>
            <a:r>
              <a:rPr lang="en-US" sz="2000" dirty="0" smtClean="0"/>
              <a:t>required to meet the energy efficiency and client demand. </a:t>
            </a:r>
            <a:r>
              <a:rPr lang="en-US" sz="2000" dirty="0" smtClean="0">
                <a:solidFill>
                  <a:srgbClr val="FF0000"/>
                </a:solidFill>
              </a:rPr>
              <a:t>Hence</a:t>
            </a:r>
            <a:r>
              <a:rPr lang="en-US" sz="2000" dirty="0">
                <a:solidFill>
                  <a:srgbClr val="FF0000"/>
                </a:solidFill>
              </a:rPr>
              <a:t>, compact yet accurate building thermal modeling is </a:t>
            </a:r>
            <a:r>
              <a:rPr lang="en-US" sz="2000" dirty="0" smtClean="0">
                <a:solidFill>
                  <a:srgbClr val="FF0000"/>
                </a:solidFill>
              </a:rPr>
              <a:t>required.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800" dirty="0">
              <a:latin typeface="Arial" charset="0"/>
            </a:endParaRPr>
          </a:p>
          <a:p>
            <a:pPr marL="0" indent="0">
              <a:buNone/>
            </a:pPr>
            <a:endParaRPr lang="en-US" sz="4000" dirty="0">
              <a:latin typeface="Arial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23" y="609600"/>
            <a:ext cx="3341077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3048000"/>
            <a:ext cx="3175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0225"/>
            <a:ext cx="7772400" cy="868363"/>
          </a:xfrm>
        </p:spPr>
        <p:txBody>
          <a:bodyPr/>
          <a:lstStyle/>
          <a:p>
            <a:r>
              <a:rPr lang="en-US" sz="2800" dirty="0" err="1" smtClean="0">
                <a:latin typeface="Arial" charset="0"/>
              </a:rPr>
              <a:t>EnergyPlus</a:t>
            </a:r>
            <a:r>
              <a:rPr lang="en-US" sz="2800" dirty="0" smtClean="0">
                <a:latin typeface="Arial" charset="0"/>
              </a:rPr>
              <a:t> Software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[</a:t>
            </a:r>
            <a:r>
              <a:rPr lang="en-US" sz="2000" dirty="0" err="1" smtClean="0">
                <a:solidFill>
                  <a:srgbClr val="FF0000"/>
                </a:solidFill>
                <a:latin typeface="Arial" charset="0"/>
              </a:rPr>
              <a:t>www.energyplus.gov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]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228600" y="1295400"/>
            <a:ext cx="5715000" cy="4953000"/>
          </a:xfrm>
        </p:spPr>
        <p:txBody>
          <a:bodyPr/>
          <a:lstStyle/>
          <a:p>
            <a:r>
              <a:rPr lang="en-US" sz="2000" dirty="0" smtClean="0"/>
              <a:t>A fully integrated numerical energy simulation tool for  building, HVAC</a:t>
            </a:r>
            <a:r>
              <a:rPr lang="en-US" sz="2000" dirty="0"/>
              <a:t>, water, and renewables </a:t>
            </a:r>
            <a:endParaRPr lang="en-US" sz="2000" dirty="0" smtClean="0"/>
          </a:p>
          <a:p>
            <a:r>
              <a:rPr lang="en-US" sz="2000" dirty="0" smtClean="0"/>
              <a:t>Enable integrated energy performance analysis of low-energy technologies in commercial and residential buildings</a:t>
            </a:r>
          </a:p>
          <a:p>
            <a:r>
              <a:rPr lang="en-US" sz="2000" dirty="0" smtClean="0"/>
              <a:t>Sub-hourly calculations</a:t>
            </a:r>
          </a:p>
          <a:p>
            <a:r>
              <a:rPr lang="en-US" sz="2000" dirty="0" smtClean="0"/>
              <a:t>Many output metrics: energy, water, emissions</a:t>
            </a:r>
          </a:p>
          <a:p>
            <a:r>
              <a:rPr lang="en-US" sz="2000" dirty="0" smtClean="0"/>
              <a:t>Weather data for more than 2100 locations worldwide</a:t>
            </a:r>
          </a:p>
          <a:p>
            <a:r>
              <a:rPr lang="en-US" sz="2000" dirty="0" smtClean="0"/>
              <a:t>Calculations are based on first-principle based numerical methods</a:t>
            </a:r>
          </a:p>
          <a:p>
            <a:pPr lvl="1"/>
            <a:r>
              <a:rPr lang="en-US" sz="1800" dirty="0" smtClean="0"/>
              <a:t>High computational costs</a:t>
            </a:r>
          </a:p>
          <a:p>
            <a:pPr lvl="1"/>
            <a:r>
              <a:rPr lang="en-US" sz="1800" dirty="0" smtClean="0"/>
              <a:t>Not suitable for control-based analysis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600" dirty="0">
              <a:latin typeface="Arial" charset="0"/>
            </a:endParaRPr>
          </a:p>
          <a:p>
            <a:pPr marL="0" indent="0">
              <a:buNone/>
            </a:pPr>
            <a:endParaRPr lang="en-US" sz="2600" dirty="0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3009899" cy="1807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536354"/>
            <a:ext cx="2838450" cy="1999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typical HVAC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6096000" cy="349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3346450"/>
            <a:ext cx="2997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68363"/>
          </a:xfrm>
        </p:spPr>
        <p:txBody>
          <a:bodyPr/>
          <a:lstStyle/>
          <a:p>
            <a:r>
              <a:rPr lang="en-US" sz="3200" dirty="0" smtClean="0">
                <a:latin typeface="Arial" charset="0"/>
              </a:rPr>
              <a:t>Some building cases from </a:t>
            </a:r>
            <a:r>
              <a:rPr lang="en-US" sz="3200" dirty="0" err="1" smtClean="0">
                <a:latin typeface="Arial" charset="0"/>
              </a:rPr>
              <a:t>EnergyPlus</a:t>
            </a:r>
            <a:endParaRPr lang="en-US" sz="3200" dirty="0">
              <a:latin typeface="Arial" charset="0"/>
            </a:endParaRP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953000"/>
          </a:xfrm>
        </p:spPr>
        <p:txBody>
          <a:bodyPr/>
          <a:lstStyle/>
          <a:p>
            <a:r>
              <a:rPr lang="en-US" sz="2600" dirty="0">
                <a:latin typeface="Arial" charset="0"/>
              </a:rPr>
              <a:t>2-zone data </a:t>
            </a:r>
            <a:r>
              <a:rPr lang="en-US" sz="2600" dirty="0" smtClean="0">
                <a:latin typeface="Arial" charset="0"/>
              </a:rPr>
              <a:t>center</a:t>
            </a:r>
          </a:p>
          <a:p>
            <a:r>
              <a:rPr lang="en-US" sz="2600" dirty="0" smtClean="0">
                <a:latin typeface="Arial" charset="0"/>
              </a:rPr>
              <a:t>5-zone office building</a:t>
            </a:r>
          </a:p>
          <a:p>
            <a:r>
              <a:rPr lang="en-US" sz="2600" dirty="0" smtClean="0">
                <a:latin typeface="Arial" charset="0"/>
              </a:rPr>
              <a:t>6-zone office building</a:t>
            </a:r>
            <a:endParaRPr lang="en-US" sz="2600" dirty="0">
              <a:latin typeface="Arial" charset="0"/>
            </a:endParaRPr>
          </a:p>
          <a:p>
            <a:endParaRPr lang="en-US" sz="2600" dirty="0">
              <a:latin typeface="Arial" charset="0"/>
            </a:endParaRPr>
          </a:p>
          <a:p>
            <a:pPr marL="0" indent="0">
              <a:buNone/>
            </a:pPr>
            <a:endParaRPr lang="en-US" sz="2600" dirty="0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63" y="5037194"/>
            <a:ext cx="7953737" cy="1755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459571"/>
            <a:ext cx="7391400" cy="1470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154" y="1275346"/>
            <a:ext cx="5106646" cy="20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EnergyPlus</a:t>
            </a:r>
            <a:r>
              <a:rPr lang="en-US" dirty="0" smtClean="0"/>
              <a:t>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INPUTS</a:t>
            </a:r>
            <a:r>
              <a:rPr lang="en-US" dirty="0" smtClean="0"/>
              <a:t>: Ambient temperature, people factors, equipment factors, HVAC inputs, etc.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OUTPUTS</a:t>
            </a:r>
            <a:r>
              <a:rPr lang="en-US" dirty="0" smtClean="0"/>
              <a:t>: Temperatures of the interested spaces/rooms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895600"/>
            <a:ext cx="5410200" cy="37892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9000" y="2895600"/>
            <a:ext cx="457200" cy="28956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05200" y="5867400"/>
            <a:ext cx="457200" cy="609600"/>
          </a:xfrm>
          <a:prstGeom prst="rect">
            <a:avLst/>
          </a:prstGeom>
          <a:noFill/>
          <a:ln w="412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304800" y="3465171"/>
            <a:ext cx="2667000" cy="304800"/>
          </a:xfrm>
          <a:prstGeom prst="borderCallout1">
            <a:avLst>
              <a:gd name="adj1" fmla="val 49130"/>
              <a:gd name="adj2" fmla="val 101034"/>
              <a:gd name="adj3" fmla="val -101245"/>
              <a:gd name="adj4" fmla="val 122484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Ambient Temperature</a:t>
            </a:r>
            <a:endParaRPr lang="en-US" dirty="0"/>
          </a:p>
        </p:txBody>
      </p:sp>
      <p:sp>
        <p:nvSpPr>
          <p:cNvPr id="13" name="Line Callout 1 12"/>
          <p:cNvSpPr/>
          <p:nvPr/>
        </p:nvSpPr>
        <p:spPr>
          <a:xfrm>
            <a:off x="304800" y="3842314"/>
            <a:ext cx="2667000" cy="443454"/>
          </a:xfrm>
          <a:prstGeom prst="borderCallout1">
            <a:avLst>
              <a:gd name="adj1" fmla="val 49130"/>
              <a:gd name="adj2" fmla="val 101034"/>
              <a:gd name="adj3" fmla="val -43822"/>
              <a:gd name="adj4" fmla="val 122918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 Heating Rate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304800" y="4367514"/>
            <a:ext cx="2667000" cy="515797"/>
          </a:xfrm>
          <a:prstGeom prst="borderCallout1">
            <a:avLst>
              <a:gd name="adj1" fmla="val 49130"/>
              <a:gd name="adj2" fmla="val 101034"/>
              <a:gd name="adj3" fmla="val -40656"/>
              <a:gd name="adj4" fmla="val 121182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Electrical Equipment Heating Rate</a:t>
            </a:r>
            <a:endParaRPr lang="en-US" dirty="0"/>
          </a:p>
        </p:txBody>
      </p:sp>
      <p:sp>
        <p:nvSpPr>
          <p:cNvPr id="15" name="Line Callout 1 14"/>
          <p:cNvSpPr/>
          <p:nvPr/>
        </p:nvSpPr>
        <p:spPr>
          <a:xfrm>
            <a:off x="304800" y="4965057"/>
            <a:ext cx="2667000" cy="304800"/>
          </a:xfrm>
          <a:prstGeom prst="borderCallout1">
            <a:avLst>
              <a:gd name="adj1" fmla="val 49130"/>
              <a:gd name="adj2" fmla="val 101034"/>
              <a:gd name="adj3" fmla="val -101245"/>
              <a:gd name="adj4" fmla="val 122484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Ambient Temperature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304800" y="5351602"/>
            <a:ext cx="2667000" cy="515797"/>
          </a:xfrm>
          <a:prstGeom prst="borderCallout1">
            <a:avLst>
              <a:gd name="adj1" fmla="val 49130"/>
              <a:gd name="adj2" fmla="val 101034"/>
              <a:gd name="adj3" fmla="val -31680"/>
              <a:gd name="adj4" fmla="val 123352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Air System Cooling Rate (Zones)</a:t>
            </a:r>
            <a:endParaRPr lang="en-US" dirty="0"/>
          </a:p>
        </p:txBody>
      </p:sp>
      <p:sp>
        <p:nvSpPr>
          <p:cNvPr id="17" name="Line Callout 1 16"/>
          <p:cNvSpPr/>
          <p:nvPr/>
        </p:nvSpPr>
        <p:spPr>
          <a:xfrm>
            <a:off x="304800" y="5939742"/>
            <a:ext cx="2667000" cy="613458"/>
          </a:xfrm>
          <a:prstGeom prst="borderCallout1">
            <a:avLst>
              <a:gd name="adj1" fmla="val 49130"/>
              <a:gd name="adj2" fmla="val 101034"/>
              <a:gd name="adj3" fmla="val -57849"/>
              <a:gd name="adj4" fmla="val 123352"/>
            </a:avLst>
          </a:prstGeom>
          <a:ln>
            <a:tailEnd type="stealth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 System Cooling Rate </a:t>
            </a:r>
            <a:r>
              <a:rPr lang="en-US" dirty="0" smtClean="0"/>
              <a:t>(Plenum)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control method is needed in order to minimize HVAC energy cost and meet the temperature goal</a:t>
            </a:r>
          </a:p>
          <a:p>
            <a:pPr lvl="1"/>
            <a:r>
              <a:rPr lang="en-US" dirty="0" smtClean="0"/>
              <a:t>EKF: Extended </a:t>
            </a:r>
            <a:r>
              <a:rPr lang="en-US" dirty="0" err="1" smtClean="0"/>
              <a:t>Kalman</a:t>
            </a:r>
            <a:r>
              <a:rPr lang="en-US" dirty="0" smtClean="0"/>
              <a:t> Filter [2]</a:t>
            </a:r>
          </a:p>
          <a:p>
            <a:pPr lvl="1"/>
            <a:r>
              <a:rPr lang="en-US" dirty="0" smtClean="0"/>
              <a:t>Computational cost is sensitive to number of state variables</a:t>
            </a:r>
          </a:p>
          <a:p>
            <a:r>
              <a:rPr lang="en-US" dirty="0" smtClean="0"/>
              <a:t>We need a compact thermal model to describe the smart building system, with acceptable modeling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3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19153</TotalTime>
  <Words>1295</Words>
  <Application>Microsoft Macintosh PowerPoint</Application>
  <PresentationFormat>On-screen Show (4:3)</PresentationFormat>
  <Paragraphs>149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 Unicode MS</vt:lpstr>
      <vt:lpstr>FangSong</vt:lpstr>
      <vt:lpstr>ＭＳ Ｐゴシック</vt:lpstr>
      <vt:lpstr>Wingdings</vt:lpstr>
      <vt:lpstr>Arial</vt:lpstr>
      <vt:lpstr>Network</vt:lpstr>
      <vt:lpstr>Learning Based Compact Thermal Modeling for Energy-Efficient Smart Building Management </vt:lpstr>
      <vt:lpstr>Outline</vt:lpstr>
      <vt:lpstr>Building energy consumption is significant in US </vt:lpstr>
      <vt:lpstr>Smart building with wireless sensors and HVAC control</vt:lpstr>
      <vt:lpstr>EnergyPlus Software [www.energyplus.gov]</vt:lpstr>
      <vt:lpstr>A typical HVAC System</vt:lpstr>
      <vt:lpstr>Some building cases from EnergyPlus</vt:lpstr>
      <vt:lpstr>EnergyPlus Simulation</vt:lpstr>
      <vt:lpstr>Non-linear control</vt:lpstr>
      <vt:lpstr>NLSS architecture</vt:lpstr>
      <vt:lpstr>ELNN architecture</vt:lpstr>
      <vt:lpstr>RNN for thermal model of building</vt:lpstr>
      <vt:lpstr>Network configurations</vt:lpstr>
      <vt:lpstr>Error calculation</vt:lpstr>
      <vt:lpstr>6-fold cross validation</vt:lpstr>
      <vt:lpstr>2-zone (all factors) modeling result</vt:lpstr>
      <vt:lpstr>2-zone (HVAC) modeling result</vt:lpstr>
      <vt:lpstr>5-zone (all factors) modeling result</vt:lpstr>
      <vt:lpstr>5-zone (HVAC) modeling result</vt:lpstr>
      <vt:lpstr>6-zone modeling result</vt:lpstr>
      <vt:lpstr>Summary</vt:lpstr>
      <vt:lpstr>Thank you!</vt:lpstr>
    </vt:vector>
  </TitlesOfParts>
  <Company>ucr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thermal modeling for quad-core microprocessors</dc:title>
  <dc:creator>Sheldon Tan</dc:creator>
  <cp:lastModifiedBy>Hengyang Zhao</cp:lastModifiedBy>
  <cp:revision>188</cp:revision>
  <dcterms:created xsi:type="dcterms:W3CDTF">2007-04-20T17:45:10Z</dcterms:created>
  <dcterms:modified xsi:type="dcterms:W3CDTF">2015-08-07T22:46:42Z</dcterms:modified>
</cp:coreProperties>
</file>